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1CC3D-E634-4A93-BC22-576AD2F42DFF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1871E-2B19-4CEF-A488-3458A6A0D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0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3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7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248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7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6383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08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76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13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4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68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87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19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2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0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FA830-1067-408E-A3F6-D4F59E00D65D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3745" y="2281383"/>
            <a:ext cx="6900258" cy="522544"/>
          </a:xfrm>
        </p:spPr>
        <p:txBody>
          <a:bodyPr/>
          <a:lstStyle/>
          <a:p>
            <a:r>
              <a:rPr lang="hu-HU" sz="2400" dirty="0" smtClean="0"/>
              <a:t>Coursera Capstone Project: Applied Data Science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3176" y="2914761"/>
            <a:ext cx="7766936" cy="1096899"/>
          </a:xfrm>
        </p:spPr>
        <p:txBody>
          <a:bodyPr>
            <a:normAutofit lnSpcReduction="10000"/>
          </a:bodyPr>
          <a:lstStyle/>
          <a:p>
            <a:r>
              <a:rPr lang="hu-HU" dirty="0" smtClean="0"/>
              <a:t>Kristof Domokos Szabo</a:t>
            </a:r>
          </a:p>
          <a:p>
            <a:r>
              <a:rPr lang="hu-HU" dirty="0" smtClean="0"/>
              <a:t>Budapest, Hungary</a:t>
            </a:r>
          </a:p>
          <a:p>
            <a:r>
              <a:rPr lang="hu-HU" dirty="0" smtClean="0"/>
              <a:t>2020.04.26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89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Second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In the second phase of </a:t>
            </a:r>
            <a:r>
              <a:rPr lang="hu-HU" dirty="0" smtClean="0"/>
              <a:t>research</a:t>
            </a:r>
            <a:r>
              <a:rPr lang="hu-HU" dirty="0" smtClean="0"/>
              <a:t>, venue data has been pulled and segmented in order to understand how Hungarian restaurants and Hungarian venues are distributed in New York.</a:t>
            </a:r>
          </a:p>
          <a:p>
            <a:r>
              <a:rPr lang="hu-HU" dirty="0" smtClean="0"/>
              <a:t>On one hand, a high density of Hungarian restaurants are not favored because of competition.</a:t>
            </a:r>
          </a:p>
          <a:p>
            <a:r>
              <a:rPr lang="hu-HU" dirty="0" smtClean="0"/>
              <a:t>On the other hand, proximity of Hungarian venues is crucial, as it can be a </a:t>
            </a:r>
            <a:r>
              <a:rPr lang="hu-HU" dirty="0" smtClean="0"/>
              <a:t>solid foundation </a:t>
            </a:r>
            <a:r>
              <a:rPr lang="hu-HU" dirty="0" smtClean="0"/>
              <a:t>for customer base.</a:t>
            </a:r>
          </a:p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662041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Second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When visualized on a folium map, analysis has shown that the majority of Hungarian restaurants are in Manhattan.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68" y="2806637"/>
            <a:ext cx="6096000" cy="384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96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Second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Furthermore, the majority of Hungarian venues are also in Manhattan.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4" y="2529474"/>
            <a:ext cx="5043055" cy="423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03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Second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45582" cy="815975"/>
          </a:xfrm>
        </p:spPr>
        <p:txBody>
          <a:bodyPr>
            <a:normAutofit/>
          </a:bodyPr>
          <a:lstStyle/>
          <a:p>
            <a:r>
              <a:rPr lang="hu-HU" dirty="0" smtClean="0"/>
              <a:t>Based on this, the recommendation is to open a restaurant in close proximity to those venues outside of the Manhattan borough.</a:t>
            </a:r>
          </a:p>
        </p:txBody>
      </p:sp>
    </p:spTree>
    <p:extLst>
      <p:ext uri="{BB962C8B-B14F-4D97-AF65-F5344CB8AC3E}">
        <p14:creationId xmlns:p14="http://schemas.microsoft.com/office/powerpoint/2010/main" val="222883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Third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564418" cy="815975"/>
          </a:xfrm>
        </p:spPr>
        <p:txBody>
          <a:bodyPr>
            <a:normAutofit fontScale="85000" lnSpcReduction="20000"/>
          </a:bodyPr>
          <a:lstStyle/>
          <a:p>
            <a:r>
              <a:rPr lang="hu-HU" dirty="0" smtClean="0"/>
              <a:t>In the third phase of the research, venue data has been pulled from the close proximity of Manhattan, Queens and Brooklyn.</a:t>
            </a:r>
          </a:p>
          <a:p>
            <a:r>
              <a:rPr lang="hu-HU" dirty="0" smtClean="0"/>
              <a:t>The total count of restaurants in these boroughs have been assesed and visualized on a map.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27" y="2882950"/>
            <a:ext cx="7754505" cy="18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47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Third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5975"/>
          </a:xfrm>
        </p:spPr>
        <p:txBody>
          <a:bodyPr>
            <a:normAutofit fontScale="85000" lnSpcReduction="20000"/>
          </a:bodyPr>
          <a:lstStyle/>
          <a:p>
            <a:r>
              <a:rPr lang="hu-HU" dirty="0" smtClean="0"/>
              <a:t>In the third phase of the research, venue data has been pulled from the close proximity of Manhattan, Queens and Brooklyn.</a:t>
            </a:r>
          </a:p>
          <a:p>
            <a:r>
              <a:rPr lang="hu-HU" dirty="0" smtClean="0"/>
              <a:t>The total count of restaurants in these boroughs have been assesed and visualized on a map.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73" y="2721119"/>
            <a:ext cx="6751782" cy="383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30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Third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315036" cy="815975"/>
          </a:xfrm>
        </p:spPr>
        <p:txBody>
          <a:bodyPr>
            <a:normAutofit/>
          </a:bodyPr>
          <a:lstStyle/>
          <a:p>
            <a:r>
              <a:rPr lang="hu-HU" dirty="0" smtClean="0"/>
              <a:t>Analysis has concluded that none of the neighborhoods in Brooklyn and Queens have more than 4 restaurants.</a:t>
            </a:r>
          </a:p>
        </p:txBody>
      </p:sp>
    </p:spTree>
    <p:extLst>
      <p:ext uri="{BB962C8B-B14F-4D97-AF65-F5344CB8AC3E}">
        <p14:creationId xmlns:p14="http://schemas.microsoft.com/office/powerpoint/2010/main" val="3695498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Discussion and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878455" cy="3328266"/>
          </a:xfrm>
        </p:spPr>
        <p:txBody>
          <a:bodyPr>
            <a:normAutofit/>
          </a:bodyPr>
          <a:lstStyle/>
          <a:p>
            <a:r>
              <a:rPr lang="hu-HU" dirty="0" smtClean="0"/>
              <a:t>The scope of this project was to determine the right location opening a new Hungarian restaurant in the United States. After thorough analysis, it has been determined that New York is an ideal location for such venue.</a:t>
            </a:r>
          </a:p>
          <a:p>
            <a:r>
              <a:rPr lang="hu-HU" dirty="0" smtClean="0"/>
              <a:t>Competition analysis has shown that most Hungarian venues and restaurants are located in Manhattan, and some of the neighboring boroughs have been targeted for further analysis.</a:t>
            </a:r>
          </a:p>
          <a:p>
            <a:r>
              <a:rPr lang="hu-HU" dirty="0" smtClean="0"/>
              <a:t>Analysis of Brooklyn and Queens have shown that none of their neighborhoods have a large density of restaurants.</a:t>
            </a:r>
          </a:p>
          <a:p>
            <a:r>
              <a:rPr lang="hu-HU" dirty="0" smtClean="0"/>
              <a:t>The author recommends to carry out further on-field research in Brookly and Queens to determine the location for the venue.</a:t>
            </a:r>
          </a:p>
        </p:txBody>
      </p:sp>
    </p:spTree>
    <p:extLst>
      <p:ext uri="{BB962C8B-B14F-4D97-AF65-F5344CB8AC3E}">
        <p14:creationId xmlns:p14="http://schemas.microsoft.com/office/powerpoint/2010/main" val="2544178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Introduction</a:t>
            </a:r>
          </a:p>
          <a:p>
            <a:r>
              <a:rPr lang="hu-HU" dirty="0" smtClean="0"/>
              <a:t>Problem Statement</a:t>
            </a:r>
          </a:p>
          <a:p>
            <a:r>
              <a:rPr lang="hu-HU" dirty="0" smtClean="0"/>
              <a:t>Data</a:t>
            </a:r>
          </a:p>
          <a:p>
            <a:r>
              <a:rPr lang="hu-HU" dirty="0" smtClean="0"/>
              <a:t>Methodology</a:t>
            </a:r>
          </a:p>
          <a:p>
            <a:r>
              <a:rPr lang="hu-HU" dirty="0" smtClean="0"/>
              <a:t>Results</a:t>
            </a:r>
          </a:p>
          <a:p>
            <a:r>
              <a:rPr lang="hu-HU" dirty="0" smtClean="0"/>
              <a:t>Discussion</a:t>
            </a:r>
          </a:p>
          <a:p>
            <a:r>
              <a:rPr lang="hu-HU" dirty="0" smtClean="0"/>
              <a:t>Conclusion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26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According to Statista, the United States restaurant industry generated a staggering 745.61 billion USD in sales during </a:t>
            </a:r>
            <a:r>
              <a:rPr lang="hu-HU" dirty="0" smtClean="0"/>
              <a:t>2018</a:t>
            </a:r>
            <a:endParaRPr lang="hu-HU" dirty="0" smtClean="0"/>
          </a:p>
          <a:p>
            <a:r>
              <a:rPr lang="hu-HU" dirty="0" smtClean="0"/>
              <a:t>The average household spending on eating out was 4400 USD a year across the United </a:t>
            </a:r>
            <a:r>
              <a:rPr lang="hu-HU" dirty="0" smtClean="0"/>
              <a:t>States</a:t>
            </a:r>
            <a:endParaRPr lang="hu-HU" dirty="0" smtClean="0"/>
          </a:p>
          <a:p>
            <a:r>
              <a:rPr lang="hu-HU" dirty="0" smtClean="0"/>
              <a:t>In this hypothetical project a group of Hungarian investors are looking into opening up a Hungarian Fine dining restaurant in one of the major cities </a:t>
            </a:r>
            <a:r>
              <a:rPr lang="hu-HU" dirty="0" smtClean="0"/>
              <a:t>in</a:t>
            </a:r>
            <a:r>
              <a:rPr lang="hu-HU" dirty="0" smtClean="0"/>
              <a:t> </a:t>
            </a:r>
            <a:r>
              <a:rPr lang="hu-HU" dirty="0" smtClean="0"/>
              <a:t>the United </a:t>
            </a:r>
            <a:r>
              <a:rPr lang="hu-HU" dirty="0" smtClean="0"/>
              <a:t>States</a:t>
            </a:r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09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207" y="2132880"/>
            <a:ext cx="8596668" cy="3880773"/>
          </a:xfrm>
        </p:spPr>
        <p:txBody>
          <a:bodyPr/>
          <a:lstStyle/>
          <a:p>
            <a:r>
              <a:rPr lang="hu-HU" dirty="0" smtClean="0"/>
              <a:t>Hungary is a </a:t>
            </a:r>
            <a:r>
              <a:rPr lang="hu-HU" dirty="0" smtClean="0"/>
              <a:t>small </a:t>
            </a:r>
            <a:r>
              <a:rPr lang="hu-HU" dirty="0" smtClean="0"/>
              <a:t>country of 10 million, its brand and cuisine </a:t>
            </a:r>
            <a:r>
              <a:rPr lang="hu-HU" dirty="0" smtClean="0"/>
              <a:t>being </a:t>
            </a:r>
            <a:r>
              <a:rPr lang="hu-HU" dirty="0" smtClean="0"/>
              <a:t>relatively </a:t>
            </a:r>
            <a:r>
              <a:rPr lang="hu-HU" dirty="0" smtClean="0"/>
              <a:t>unknown in the United States.</a:t>
            </a:r>
          </a:p>
          <a:p>
            <a:r>
              <a:rPr lang="hu-HU" dirty="0" smtClean="0"/>
              <a:t>Which major city </a:t>
            </a:r>
            <a:r>
              <a:rPr lang="hu-HU" dirty="0" smtClean="0"/>
              <a:t>would be the ideal location, assuming that the investors are looking to build upon the Hungarian-American diaspora in the United States?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588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smtClean="0"/>
              <a:t>Several data sources have been used in the project, including:</a:t>
            </a:r>
          </a:p>
          <a:p>
            <a:r>
              <a:rPr lang="hu-HU" dirty="0" smtClean="0"/>
              <a:t>Venue data extracted trough Foursquare API</a:t>
            </a:r>
          </a:p>
          <a:p>
            <a:r>
              <a:rPr lang="hu-HU" dirty="0" smtClean="0"/>
              <a:t>Supporting data scraped from numerous websites using BeautifulSoup</a:t>
            </a:r>
          </a:p>
          <a:p>
            <a:r>
              <a:rPr lang="hu-HU" dirty="0" smtClean="0"/>
              <a:t>GeoJSON for visualizing results around the potential locations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440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The first phase of this research principally relies on scraped web data, which determined the primary location for opening up the restaurant.</a:t>
            </a:r>
          </a:p>
          <a:p>
            <a:r>
              <a:rPr lang="hu-HU" dirty="0" smtClean="0"/>
              <a:t>In the second phase of </a:t>
            </a:r>
            <a:r>
              <a:rPr lang="hu-HU" dirty="0" smtClean="0"/>
              <a:t>research</a:t>
            </a:r>
            <a:r>
              <a:rPr lang="hu-HU" dirty="0" smtClean="0"/>
              <a:t>, Foursquare API is used to collect venue data, firstly to identify competition and potential customer base for the restaurant.</a:t>
            </a:r>
          </a:p>
          <a:p>
            <a:r>
              <a:rPr lang="hu-HU" dirty="0" smtClean="0"/>
              <a:t>In the third phase, potential boroughs in the city are explored where the restaurant could be opened, using Pandas dataframe and Foursquare API.</a:t>
            </a:r>
            <a:endParaRPr lang="hu-HU" dirty="0"/>
          </a:p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32829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First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The author of this Notebook works on the assumption that cities with a sizeable Hungarian-American population and Hungarian venues will be more likely to convert to customers for the restaurant.</a:t>
            </a:r>
          </a:p>
          <a:p>
            <a:r>
              <a:rPr lang="hu-HU" dirty="0" smtClean="0"/>
              <a:t>In order to support this, states with a sizeable Hungarian diaspora have been extracted. These numbers have been paired with economic information and overall population sizes to better support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615022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510" y="398462"/>
            <a:ext cx="10515600" cy="1325563"/>
          </a:xfrm>
        </p:spPr>
        <p:txBody>
          <a:bodyPr/>
          <a:lstStyle/>
          <a:p>
            <a:r>
              <a:rPr lang="hu-HU" dirty="0" smtClean="0"/>
              <a:t>Results – First Phase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7" y="2148607"/>
            <a:ext cx="4053828" cy="3239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081" y="2567709"/>
            <a:ext cx="4990815" cy="24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30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First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87030"/>
          </a:xfrm>
        </p:spPr>
        <p:txBody>
          <a:bodyPr/>
          <a:lstStyle/>
          <a:p>
            <a:r>
              <a:rPr lang="hu-HU" dirty="0" smtClean="0"/>
              <a:t>The potential location has been determined by choosing the city with the biggest population (potential customer base), economic strength and relative size of Hungarian-American population.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927927"/>
            <a:ext cx="9275958" cy="14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609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</TotalTime>
  <Words>719</Words>
  <Application>Microsoft Office PowerPoint</Application>
  <PresentationFormat>Widescreen</PresentationFormat>
  <Paragraphs>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Trebuchet MS</vt:lpstr>
      <vt:lpstr>Wingdings 3</vt:lpstr>
      <vt:lpstr>Facet</vt:lpstr>
      <vt:lpstr>Coursera Capstone Project: Applied Data Science</vt:lpstr>
      <vt:lpstr>Overview</vt:lpstr>
      <vt:lpstr>Introduction</vt:lpstr>
      <vt:lpstr>Problem Statement</vt:lpstr>
      <vt:lpstr>Data</vt:lpstr>
      <vt:lpstr>Methodology</vt:lpstr>
      <vt:lpstr>Results – First Phase</vt:lpstr>
      <vt:lpstr>Results – First Phase</vt:lpstr>
      <vt:lpstr>Results – First Phase</vt:lpstr>
      <vt:lpstr>Results – Second Phase</vt:lpstr>
      <vt:lpstr>Results – Second Phase</vt:lpstr>
      <vt:lpstr>Results – Second Phase</vt:lpstr>
      <vt:lpstr>Results – Second Phase</vt:lpstr>
      <vt:lpstr>Results – Third phase</vt:lpstr>
      <vt:lpstr>Results – Third phase</vt:lpstr>
      <vt:lpstr>Results – Third phase</vt:lpstr>
      <vt:lpstr>Discussion and Conclusion</vt:lpstr>
    </vt:vector>
  </TitlesOfParts>
  <Company>Oracle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Capstone Project: Applied Data Science</dc:title>
  <dc:creator>kdszabo</dc:creator>
  <cp:lastModifiedBy>kdszabo</cp:lastModifiedBy>
  <cp:revision>7</cp:revision>
  <dcterms:created xsi:type="dcterms:W3CDTF">2020-04-26T08:46:35Z</dcterms:created>
  <dcterms:modified xsi:type="dcterms:W3CDTF">2020-04-27T08:43:32Z</dcterms:modified>
</cp:coreProperties>
</file>